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C4F5-6E10-4F75-ABDF-EBCFC8DF81A0}" type="datetimeFigureOut">
              <a:rPr lang="en-IN" smtClean="0"/>
              <a:t>05-11-2022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FB25E-624A-4DA2-BF20-F472617520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9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B25E-624A-4DA2-BF20-F4726175208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67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B25E-624A-4DA2-BF20-F4726175208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Arts,Science</a:t>
            </a:r>
            <a:r>
              <a:rPr lang="en-IN" dirty="0" smtClean="0"/>
              <a:t> and Commerce College Mokhada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r>
              <a:rPr lang="en-IN" sz="4800" dirty="0" smtClean="0"/>
              <a:t>          ATOMIC STRUCTURE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318006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Magnetic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Quantum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 Number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Denoted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400" i="1" baseline="-35353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,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integer.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400" i="1" baseline="-35353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400" i="1" spc="172" baseline="-35353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lie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from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±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through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zero.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Total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400" i="1" baseline="-35353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400" i="1" spc="172" baseline="-35353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for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given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</a:t>
            </a:r>
            <a:r>
              <a:rPr lang="en-US" sz="2400" baseline="35353" dirty="0">
                <a:solidFill>
                  <a:srgbClr val="231F20"/>
                </a:solidFill>
                <a:latin typeface="Segoe UI"/>
                <a:cs typeface="Segoe UI"/>
              </a:rPr>
              <a:t>2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Total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400" i="1" baseline="-35353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400" i="1" spc="172" baseline="-35353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for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given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(2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+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1)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400" i="1" baseline="-35353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400" i="1" spc="172" baseline="-35353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signify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possible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numbers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orientations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absence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magnetic field,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three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p-orbitals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are equivalent in energy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and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are said to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threefold degenerate, i.e. sub sub-shell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(orbitals) having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same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level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known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as </a:t>
            </a:r>
            <a:r>
              <a:rPr lang="en-US" sz="2800" b="1" spc="-5" dirty="0">
                <a:solidFill>
                  <a:srgbClr val="231F20"/>
                </a:solidFill>
                <a:latin typeface="Segoe UI"/>
                <a:cs typeface="Segoe UI"/>
              </a:rPr>
              <a:t>degenerate</a:t>
            </a:r>
            <a:r>
              <a:rPr lang="en-US" sz="2800" b="1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b="1" spc="-5" dirty="0">
                <a:solidFill>
                  <a:srgbClr val="231F20"/>
                </a:solidFill>
                <a:latin typeface="Segoe UI"/>
                <a:cs typeface="Segoe UI"/>
              </a:rPr>
              <a:t>orbitals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8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871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Spin Quantum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 Number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v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alues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o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Segoe UI"/>
                <a:cs typeface="Segoe UI"/>
              </a:rPr>
              <a:t>m</a:t>
            </a:r>
            <a:r>
              <a:rPr lang="en-US" sz="2800" dirty="0" err="1">
                <a:solidFill>
                  <a:srgbClr val="231F20"/>
                </a:solidFill>
                <a:latin typeface="Segoe UI"/>
                <a:cs typeface="Segoe UI"/>
              </a:rPr>
              <a:t>s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+ 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half and </a:t>
            </a:r>
            <a:r>
              <a:rPr lang="en-US" sz="2800" spc="-90" dirty="0" smtClean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010202"/>
                </a:solidFill>
                <a:latin typeface="Segoe UI"/>
                <a:cs typeface="Segoe UI"/>
              </a:rPr>
              <a:t>–</a:t>
            </a:r>
            <a:r>
              <a:rPr lang="en-US" sz="2800" spc="-80" dirty="0">
                <a:solidFill>
                  <a:srgbClr val="010202"/>
                </a:solidFill>
                <a:latin typeface="Segoe UI"/>
                <a:cs typeface="Segoe UI"/>
              </a:rPr>
              <a:t> </a:t>
            </a:r>
            <a:r>
              <a:rPr lang="en-US" sz="2800" spc="-80" dirty="0" smtClean="0">
                <a:solidFill>
                  <a:srgbClr val="010202"/>
                </a:solidFill>
                <a:latin typeface="Segoe UI"/>
                <a:cs typeface="Segoe UI"/>
              </a:rPr>
              <a:t>half.</a:t>
            </a: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 err="1">
                <a:solidFill>
                  <a:srgbClr val="231F20"/>
                </a:solidFill>
                <a:latin typeface="Segoe UI"/>
                <a:cs typeface="Segoe UI"/>
              </a:rPr>
              <a:t>ms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signify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direction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rotation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or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spin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an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axis during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its </a:t>
            </a:r>
            <a:r>
              <a:rPr lang="en-US" sz="2800" spc="-5" dirty="0" smtClean="0">
                <a:solidFill>
                  <a:srgbClr val="231F20"/>
                </a:solidFill>
                <a:latin typeface="Segoe UI"/>
                <a:cs typeface="Segoe UI"/>
              </a:rPr>
              <a:t>motion.</a:t>
            </a: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radial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nodes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−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−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1)</a:t>
            </a:r>
            <a:endParaRPr lang="en-US" sz="2800" dirty="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angular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nodes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endParaRPr lang="en-US" sz="2800" dirty="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Total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nodes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−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)</a:t>
            </a:r>
            <a:endParaRPr lang="en-US" sz="2800" dirty="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nodal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planes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endParaRPr lang="en-US" sz="2800" dirty="0">
              <a:latin typeface="Segoe UI"/>
              <a:cs typeface="Segoe UI"/>
            </a:endParaRPr>
          </a:p>
          <a:p>
            <a:endParaRPr lang="en-US" sz="2800" spc="-5" dirty="0" smtClean="0">
              <a:solidFill>
                <a:srgbClr val="231F20"/>
              </a:solidFill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034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PAULI’S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EXCLUSION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PRINCIPLE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63500" marR="67310" algn="just">
              <a:lnSpc>
                <a:spcPct val="104200"/>
              </a:lnSpc>
              <a:spcBef>
                <a:spcPts val="1060"/>
              </a:spcBef>
            </a:pP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principle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states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that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no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two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electrons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an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atom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can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have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same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set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all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numbers.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other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words,</a:t>
            </a:r>
            <a:r>
              <a:rPr lang="en-US" sz="29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no </a:t>
            </a:r>
            <a:r>
              <a:rPr lang="en-US" sz="2900" spc="-2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orbital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can have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more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than two electrons.</a:t>
            </a:r>
            <a:endParaRPr lang="en-US" sz="2900" dirty="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2900" dirty="0">
              <a:latin typeface="Segoe UI"/>
              <a:cs typeface="Segoe UI"/>
            </a:endParaRPr>
          </a:p>
          <a:p>
            <a:pPr marL="63500">
              <a:lnSpc>
                <a:spcPct val="100000"/>
              </a:lnSpc>
            </a:pPr>
            <a:r>
              <a:rPr lang="en-US" sz="2900" b="1" dirty="0">
                <a:solidFill>
                  <a:srgbClr val="231F20"/>
                </a:solidFill>
                <a:latin typeface="Segoe UI"/>
                <a:cs typeface="Segoe UI"/>
              </a:rPr>
              <a:t>Conclusion:</a:t>
            </a:r>
            <a:endParaRPr lang="en-US" sz="2900" dirty="0">
              <a:latin typeface="Segoe UI"/>
              <a:cs typeface="Segoe UI"/>
            </a:endParaRPr>
          </a:p>
          <a:p>
            <a:pPr marL="351155" indent="-288290">
              <a:lnSpc>
                <a:spcPct val="100000"/>
              </a:lnSpc>
              <a:spcBef>
                <a:spcPts val="615"/>
              </a:spcBef>
              <a:buFont typeface="Segoe UI"/>
              <a:buAutoNum type="alphaLcParenBoth"/>
              <a:tabLst>
                <a:tab pos="351790" algn="l"/>
              </a:tabLst>
            </a:pP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maximum capacity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a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main energy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shell is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equal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to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5" dirty="0">
                <a:solidFill>
                  <a:srgbClr val="231F20"/>
                </a:solidFill>
                <a:latin typeface="Segoe UI"/>
                <a:cs typeface="Segoe UI"/>
              </a:rPr>
              <a:t>2n</a:t>
            </a:r>
            <a:r>
              <a:rPr lang="en-US" sz="2900" spc="7" baseline="35353" dirty="0">
                <a:solidFill>
                  <a:srgbClr val="231F20"/>
                </a:solidFill>
                <a:latin typeface="Segoe UI"/>
                <a:cs typeface="Segoe UI"/>
              </a:rPr>
              <a:t>2</a:t>
            </a:r>
            <a:r>
              <a:rPr lang="en-US" sz="2900" spc="179" baseline="35353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electrons.</a:t>
            </a:r>
            <a:endParaRPr lang="en-US" sz="2900" dirty="0">
              <a:latin typeface="Segoe UI"/>
              <a:cs typeface="Segoe UI"/>
            </a:endParaRPr>
          </a:p>
          <a:p>
            <a:pPr marL="351155" indent="-288290">
              <a:lnSpc>
                <a:spcPct val="100000"/>
              </a:lnSpc>
              <a:spcBef>
                <a:spcPts val="620"/>
              </a:spcBef>
              <a:buFont typeface="Segoe UI"/>
              <a:buAutoNum type="alphaLcParenBoth"/>
              <a:tabLst>
                <a:tab pos="351790" algn="l"/>
              </a:tabLst>
            </a:pP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maximum capacity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a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sub-shell is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equal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to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2(2</a:t>
            </a:r>
            <a:r>
              <a:rPr lang="en-US" sz="2900" i="1" spc="-5" dirty="0">
                <a:solidFill>
                  <a:srgbClr val="231F20"/>
                </a:solidFill>
                <a:latin typeface="Segoe UI"/>
                <a:cs typeface="Segoe UI"/>
              </a:rPr>
              <a:t>l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+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1) electrons.</a:t>
            </a:r>
            <a:endParaRPr lang="en-US" sz="2900" dirty="0">
              <a:latin typeface="Segoe UI"/>
              <a:cs typeface="Segoe UI"/>
            </a:endParaRPr>
          </a:p>
          <a:p>
            <a:pPr marL="351155" indent="-288290">
              <a:lnSpc>
                <a:spcPct val="100000"/>
              </a:lnSpc>
              <a:spcBef>
                <a:spcPts val="615"/>
              </a:spcBef>
              <a:buFont typeface="Segoe UI"/>
              <a:buAutoNum type="alphaLcParenBoth"/>
              <a:tabLst>
                <a:tab pos="351155" algn="l"/>
                <a:tab pos="351790" algn="l"/>
              </a:tabLst>
            </a:pP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Number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sub-shells in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main energy shell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is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equal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to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value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n.</a:t>
            </a:r>
            <a:endParaRPr lang="en-US" sz="2900" dirty="0">
              <a:latin typeface="Segoe UI"/>
              <a:cs typeface="Segoe UI"/>
            </a:endParaRPr>
          </a:p>
          <a:p>
            <a:pPr marL="351155" indent="-288290">
              <a:lnSpc>
                <a:spcPct val="100000"/>
              </a:lnSpc>
              <a:spcBef>
                <a:spcPts val="620"/>
              </a:spcBef>
              <a:buFont typeface="Segoe UI"/>
              <a:buAutoNum type="alphaLcParenBoth"/>
              <a:tabLst>
                <a:tab pos="351790" algn="l"/>
              </a:tabLst>
            </a:pP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Number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orbitals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in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main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shell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equal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 to </a:t>
            </a:r>
            <a:r>
              <a:rPr lang="en-US" sz="2900" spc="5" dirty="0">
                <a:solidFill>
                  <a:srgbClr val="231F20"/>
                </a:solidFill>
                <a:latin typeface="Segoe UI"/>
                <a:cs typeface="Segoe UI"/>
              </a:rPr>
              <a:t>n</a:t>
            </a:r>
            <a:r>
              <a:rPr lang="en-US" sz="2900" spc="7" baseline="35353" dirty="0">
                <a:solidFill>
                  <a:srgbClr val="231F20"/>
                </a:solidFill>
                <a:latin typeface="Segoe UI"/>
                <a:cs typeface="Segoe UI"/>
              </a:rPr>
              <a:t>2</a:t>
            </a:r>
            <a:r>
              <a:rPr lang="en-US" sz="2900" spc="5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900" dirty="0">
              <a:latin typeface="Segoe UI"/>
              <a:cs typeface="Segoe UI"/>
            </a:endParaRPr>
          </a:p>
          <a:p>
            <a:pPr marL="351155" marR="68580" indent="-288290">
              <a:lnSpc>
                <a:spcPct val="104200"/>
              </a:lnSpc>
              <a:spcBef>
                <a:spcPts val="565"/>
              </a:spcBef>
              <a:buFont typeface="Segoe UI"/>
              <a:buAutoNum type="alphaLcParenBoth"/>
              <a:tabLst>
                <a:tab pos="351790" algn="l"/>
              </a:tabLst>
            </a:pP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One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orbital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cannot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have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10" dirty="0">
                <a:solidFill>
                  <a:srgbClr val="231F20"/>
                </a:solidFill>
                <a:latin typeface="Segoe UI"/>
                <a:cs typeface="Segoe UI"/>
              </a:rPr>
              <a:t>more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than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two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electrons.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If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two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electrons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present,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their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spins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should</a:t>
            </a:r>
            <a:r>
              <a:rPr lang="en-US" sz="2900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dirty="0">
                <a:solidFill>
                  <a:srgbClr val="231F20"/>
                </a:solidFill>
                <a:latin typeface="Segoe UI"/>
                <a:cs typeface="Segoe UI"/>
              </a:rPr>
              <a:t>be</a:t>
            </a:r>
            <a:r>
              <a:rPr lang="en-US" sz="2900" spc="1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in </a:t>
            </a:r>
            <a:r>
              <a:rPr lang="en-US" sz="2900" spc="-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900" spc="-5" dirty="0">
                <a:solidFill>
                  <a:srgbClr val="231F20"/>
                </a:solidFill>
                <a:latin typeface="Segoe UI"/>
                <a:cs typeface="Segoe UI"/>
              </a:rPr>
              <a:t>opposite directions.</a:t>
            </a:r>
            <a:endParaRPr lang="en-US" sz="29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948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AUFBAU</a:t>
            </a:r>
            <a:r>
              <a:rPr lang="en-IN" sz="3600" b="1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PRINCIPLE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 </a:t>
            </a:r>
            <a:r>
              <a:rPr lang="en-US" sz="2800" spc="-2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lowest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energy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 filled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up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first,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then the next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 higher energy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starts filling.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sequence in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which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various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sub-shells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are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filled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following: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1s,</a:t>
            </a:r>
            <a:r>
              <a:rPr lang="en-IN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2s, 2p, 3s, 4s, 3d, 5s, 4d, 5s, 4d,</a:t>
            </a:r>
            <a:r>
              <a:rPr lang="en-IN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5p, 6s, 4d, 5d, 6p, 7s, 5f, 6d, 7p</a:t>
            </a:r>
            <a:endParaRPr lang="en-IN" sz="28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347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3600" b="1" spc="5" dirty="0">
                <a:solidFill>
                  <a:srgbClr val="231F20"/>
                </a:solidFill>
                <a:latin typeface="Segoe UI"/>
                <a:cs typeface="Segoe UI"/>
              </a:rPr>
              <a:t>HUND’S</a:t>
            </a:r>
            <a:r>
              <a:rPr lang="en-US" sz="3600" b="1" spc="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3600" b="1" spc="5" dirty="0">
                <a:solidFill>
                  <a:srgbClr val="231F20"/>
                </a:solidFill>
                <a:latin typeface="Segoe UI"/>
                <a:cs typeface="Segoe UI"/>
              </a:rPr>
              <a:t>RULE</a:t>
            </a:r>
            <a:r>
              <a:rPr lang="en-US" sz="3600" b="1" spc="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3600" b="1" spc="5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3600" b="1" spc="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3600" b="1" spc="5" dirty="0">
                <a:solidFill>
                  <a:srgbClr val="231F20"/>
                </a:solidFill>
                <a:latin typeface="Segoe UI"/>
                <a:cs typeface="Segoe UI"/>
              </a:rPr>
              <a:t>MAXIMUM</a:t>
            </a:r>
            <a:r>
              <a:rPr lang="en-US" sz="3600" b="1" spc="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3600" b="1" spc="5" dirty="0">
                <a:solidFill>
                  <a:srgbClr val="231F20"/>
                </a:solidFill>
                <a:latin typeface="Segoe UI"/>
                <a:cs typeface="Segoe UI"/>
              </a:rPr>
              <a:t>MULTIPLICITY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 states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that electrons are distributed among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orbitals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 in such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 way as to give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maximum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number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unpaired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electrons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with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parallel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spins.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This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means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that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orbitals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available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first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filled </a:t>
            </a:r>
            <a:r>
              <a:rPr lang="en-US" sz="2800" spc="-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singly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before they begin to pair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i.e.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pairing of electrons occurs with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introduction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of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second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electron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 </a:t>
            </a:r>
            <a:r>
              <a:rPr lang="en-US" sz="2800" spc="-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s-orbital,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fourth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p-orbitals,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sixth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d-orbitals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eighth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f-orbitals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2040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505200"/>
          </a:xfrm>
        </p:spPr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090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spc="-409" dirty="0"/>
              <a:t> </a:t>
            </a:r>
            <a:r>
              <a:rPr lang="pt-BR" dirty="0"/>
              <a:t>T</a:t>
            </a:r>
            <a:r>
              <a:rPr lang="pt-BR" spc="-335" dirty="0"/>
              <a:t> </a:t>
            </a:r>
            <a:r>
              <a:rPr lang="pt-BR" dirty="0"/>
              <a:t>O</a:t>
            </a:r>
            <a:r>
              <a:rPr lang="pt-BR" spc="-210" dirty="0"/>
              <a:t> </a:t>
            </a:r>
            <a:r>
              <a:rPr lang="pt-BR" dirty="0"/>
              <a:t>M</a:t>
            </a:r>
            <a:r>
              <a:rPr lang="pt-BR" spc="-210" dirty="0"/>
              <a:t> </a:t>
            </a:r>
            <a:r>
              <a:rPr lang="pt-BR" dirty="0"/>
              <a:t>I</a:t>
            </a:r>
            <a:r>
              <a:rPr lang="pt-BR" spc="-210" dirty="0"/>
              <a:t> </a:t>
            </a:r>
            <a:r>
              <a:rPr lang="pt-BR" dirty="0"/>
              <a:t>C	S</a:t>
            </a:r>
            <a:r>
              <a:rPr lang="pt-BR" spc="-210" dirty="0"/>
              <a:t> </a:t>
            </a:r>
            <a:r>
              <a:rPr lang="pt-BR" dirty="0"/>
              <a:t>T</a:t>
            </a:r>
            <a:r>
              <a:rPr lang="pt-BR" spc="-210" dirty="0"/>
              <a:t> </a:t>
            </a:r>
            <a:r>
              <a:rPr lang="pt-BR" dirty="0"/>
              <a:t>R</a:t>
            </a:r>
            <a:r>
              <a:rPr lang="pt-BR" spc="-210" dirty="0"/>
              <a:t> </a:t>
            </a:r>
            <a:r>
              <a:rPr lang="pt-BR" dirty="0"/>
              <a:t>U</a:t>
            </a:r>
            <a:r>
              <a:rPr lang="pt-BR" spc="-210" dirty="0"/>
              <a:t> </a:t>
            </a:r>
            <a:r>
              <a:rPr lang="pt-BR" dirty="0"/>
              <a:t>C</a:t>
            </a:r>
            <a:r>
              <a:rPr lang="pt-BR" spc="-210" dirty="0"/>
              <a:t> </a:t>
            </a:r>
            <a:r>
              <a:rPr lang="pt-BR" dirty="0"/>
              <a:t>T</a:t>
            </a:r>
            <a:r>
              <a:rPr lang="pt-BR" spc="-210" dirty="0"/>
              <a:t> </a:t>
            </a:r>
            <a:r>
              <a:rPr lang="pt-BR" dirty="0"/>
              <a:t>U</a:t>
            </a:r>
            <a:r>
              <a:rPr lang="pt-BR" spc="-210" dirty="0"/>
              <a:t> </a:t>
            </a:r>
            <a:r>
              <a:rPr lang="pt-BR" dirty="0"/>
              <a:t>R</a:t>
            </a:r>
            <a:r>
              <a:rPr lang="pt-BR" spc="-210" dirty="0"/>
              <a:t> </a:t>
            </a:r>
            <a:r>
              <a:rPr lang="pt-BR" dirty="0"/>
              <a:t>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/>
          <a:lstStyle/>
          <a:p>
            <a:pPr marL="247650" indent="-19748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8285" algn="l"/>
              </a:tabLst>
            </a:pPr>
            <a:r>
              <a:rPr lang="en-US" sz="4400" b="1" spc="5" dirty="0">
                <a:solidFill>
                  <a:srgbClr val="231F20"/>
                </a:solidFill>
                <a:latin typeface="Segoe UI"/>
                <a:cs typeface="Segoe UI"/>
              </a:rPr>
              <a:t>INTRODUCTION</a:t>
            </a:r>
            <a:endParaRPr lang="en-US" sz="4400" dirty="0">
              <a:latin typeface="Segoe UI"/>
              <a:cs typeface="Segoe UI"/>
            </a:endParaRPr>
          </a:p>
          <a:p>
            <a:pPr marL="50800" marR="42545" algn="just">
              <a:lnSpc>
                <a:spcPct val="104200"/>
              </a:lnSpc>
              <a:spcBef>
                <a:spcPts val="1060"/>
              </a:spcBef>
            </a:pP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word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Greek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means</a:t>
            </a:r>
            <a:r>
              <a:rPr lang="en-US" sz="2800" spc="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indivisible,</a:t>
            </a:r>
            <a:r>
              <a:rPr lang="en-US" sz="2800" spc="2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i.e.</a:t>
            </a:r>
            <a:r>
              <a:rPr lang="en-US" sz="2800" spc="2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ultimate</a:t>
            </a:r>
            <a:r>
              <a:rPr lang="en-US" sz="2800" spc="2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particle which cannot be further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subdivided.</a:t>
            </a:r>
            <a:r>
              <a:rPr lang="en-US" sz="2800" spc="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This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idea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all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matter ultimately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consisting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extremely small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particles was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conceived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 ancient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Indian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Greek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philosophers. The old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concept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was put on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firm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footing by John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Dalton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with his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atomic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theory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that was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developed </a:t>
            </a:r>
            <a:r>
              <a:rPr lang="en-US" sz="2800" spc="-2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him during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years </a:t>
            </a:r>
            <a:r>
              <a:rPr lang="en-US" sz="2800" spc="-5" dirty="0" smtClean="0">
                <a:solidFill>
                  <a:srgbClr val="231F20"/>
                </a:solidFill>
                <a:latin typeface="Segoe UI"/>
                <a:cs typeface="Segoe UI"/>
              </a:rPr>
              <a:t>1803–1808.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588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IN" sz="3200" b="1" spc="-5" dirty="0" smtClean="0">
                <a:solidFill>
                  <a:srgbClr val="231F20"/>
                </a:solidFill>
                <a:latin typeface="Segoe UI"/>
                <a:cs typeface="Segoe UI"/>
              </a:rPr>
              <a:t>Dalton’s</a:t>
            </a:r>
            <a:r>
              <a:rPr lang="en-IN" sz="3200" b="1" dirty="0" smtClean="0">
                <a:solidFill>
                  <a:srgbClr val="231F20"/>
                </a:solidFill>
                <a:latin typeface="Segoe UI"/>
                <a:cs typeface="Segoe UI"/>
              </a:rPr>
              <a:t> Atomic </a:t>
            </a:r>
            <a:r>
              <a:rPr lang="en-IN" sz="3200" b="1" spc="15" dirty="0" smtClean="0">
                <a:solidFill>
                  <a:srgbClr val="231F20"/>
                </a:solidFill>
                <a:latin typeface="Segoe UI"/>
                <a:cs typeface="Segoe UI"/>
              </a:rPr>
              <a:t>Theory</a:t>
            </a:r>
            <a:r>
              <a:rPr lang="en-IN" sz="1250" dirty="0" smtClean="0">
                <a:latin typeface="Segoe UI"/>
                <a:cs typeface="Segoe UI"/>
              </a:rPr>
              <a:t/>
            </a:r>
            <a:br>
              <a:rPr lang="en-IN" sz="1250" dirty="0" smtClean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Every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element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composed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extremely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small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indestructible</a:t>
            </a:r>
            <a:r>
              <a:rPr lang="en-US" sz="2800" spc="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particles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called</a:t>
            </a:r>
            <a:r>
              <a:rPr lang="en-US" sz="2800" spc="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 smtClean="0">
                <a:solidFill>
                  <a:srgbClr val="231F20"/>
                </a:solidFill>
                <a:latin typeface="Segoe UI"/>
                <a:cs typeface="Segoe UI"/>
              </a:rPr>
              <a:t>atoms</a:t>
            </a: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one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element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are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all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similar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but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differ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from atoms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another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element.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each element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fundamental particles,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have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characteristic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mass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but do not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have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any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structure.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various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elements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take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part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 chemical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reaction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to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form 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compound.</a:t>
            </a: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compound,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relative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kinds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atoms are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constant.</a:t>
            </a:r>
            <a:endParaRPr lang="en-US" sz="28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819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219200"/>
            <a:ext cx="4040188" cy="1037774"/>
          </a:xfrm>
        </p:spPr>
        <p:txBody>
          <a:bodyPr/>
          <a:lstStyle/>
          <a:p>
            <a:r>
              <a:rPr lang="en-IN" sz="2400" spc="-5" dirty="0">
                <a:solidFill>
                  <a:srgbClr val="231F20"/>
                </a:solidFill>
                <a:latin typeface="Segoe UI"/>
                <a:cs typeface="Segoe UI"/>
              </a:rPr>
              <a:t>Emission</a:t>
            </a:r>
            <a:r>
              <a:rPr lang="en-IN" sz="24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400" dirty="0">
                <a:solidFill>
                  <a:srgbClr val="231F20"/>
                </a:solidFill>
                <a:latin typeface="Segoe UI"/>
                <a:cs typeface="Segoe UI"/>
              </a:rPr>
              <a:t>spectrum</a:t>
            </a:r>
            <a:endParaRPr lang="en-IN" sz="2400" dirty="0">
              <a:latin typeface="Segoe UI"/>
              <a:cs typeface="Segoe UI"/>
            </a:endParaRPr>
          </a:p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sz="2400" spc="-5" dirty="0">
                <a:solidFill>
                  <a:srgbClr val="231F20"/>
                </a:solidFill>
                <a:latin typeface="Segoe UI"/>
                <a:cs typeface="Segoe UI"/>
              </a:rPr>
              <a:t>Absorptions</a:t>
            </a:r>
            <a:r>
              <a:rPr lang="en-IN" sz="24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400" dirty="0">
                <a:solidFill>
                  <a:srgbClr val="231F20"/>
                </a:solidFill>
                <a:latin typeface="Segoe UI"/>
                <a:cs typeface="Segoe UI"/>
              </a:rPr>
              <a:t>spectrum</a:t>
            </a:r>
            <a:endParaRPr lang="en-IN" sz="2400" dirty="0">
              <a:latin typeface="Segoe UI"/>
              <a:cs typeface="Segoe UI"/>
            </a:endParaRP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gives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bright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lines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(colored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on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dark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background.</a:t>
            </a:r>
            <a:endParaRPr lang="en-US" sz="2000" dirty="0">
              <a:latin typeface="Segoe UI"/>
              <a:cs typeface="Segoe UI"/>
            </a:endParaRPr>
          </a:p>
          <a:p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Radiations</a:t>
            </a:r>
            <a:r>
              <a:rPr lang="en-US" sz="2000" spc="1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from</a:t>
            </a:r>
            <a:r>
              <a:rPr lang="en-US" sz="2000" spc="1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emitting</a:t>
            </a:r>
            <a:r>
              <a:rPr lang="en-US" sz="2000" spc="1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source</a:t>
            </a:r>
            <a:r>
              <a:rPr lang="en-US" sz="2000" spc="1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000" spc="1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analyzed</a:t>
            </a:r>
            <a:r>
              <a:rPr lang="en-US" sz="2000" spc="1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000" spc="1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000" spc="-2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spectroscope.</a:t>
            </a:r>
            <a:endParaRPr lang="en-US" sz="2000" dirty="0">
              <a:latin typeface="Segoe UI"/>
              <a:cs typeface="Segoe UI"/>
            </a:endParaRPr>
          </a:p>
          <a:p>
            <a:endParaRPr lang="en-IN" dirty="0" smtClean="0"/>
          </a:p>
          <a:p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2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may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be</a:t>
            </a:r>
            <a:r>
              <a:rPr lang="en-US" sz="22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continuous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(if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source</a:t>
            </a:r>
            <a:r>
              <a:rPr lang="en-US" sz="22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emits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white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light)</a:t>
            </a:r>
            <a:r>
              <a:rPr lang="en-US" sz="22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and</a:t>
            </a:r>
            <a:r>
              <a:rPr lang="en-US" sz="22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may </a:t>
            </a:r>
            <a:r>
              <a:rPr lang="en-US" sz="2200" spc="-229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be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discontinuous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(if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 source 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emits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 colored</a:t>
            </a:r>
            <a:r>
              <a:rPr lang="en-US" sz="22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200" spc="-5" dirty="0">
                <a:solidFill>
                  <a:srgbClr val="231F20"/>
                </a:solidFill>
                <a:latin typeface="Segoe UI"/>
                <a:cs typeface="Segoe UI"/>
              </a:rPr>
              <a:t>light).</a:t>
            </a:r>
            <a:endParaRPr lang="en-US" sz="2200" dirty="0">
              <a:latin typeface="Segoe UI"/>
              <a:cs typeface="Segoe UI"/>
            </a:endParaRP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0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gives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dark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lines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on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0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bright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background</a:t>
            </a:r>
            <a:r>
              <a:rPr lang="en-US" sz="2000" spc="-5" dirty="0" smtClean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000" dirty="0" smtClean="0">
              <a:latin typeface="Segoe UI"/>
              <a:cs typeface="Segoe UI"/>
            </a:endParaRPr>
          </a:p>
          <a:p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It is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observed when the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white light is passed through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0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substance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and the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transmitted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radiations 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are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analyzed by </a:t>
            </a:r>
            <a:r>
              <a:rPr lang="en-US" sz="20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0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000" spc="-5" dirty="0" smtClean="0">
                <a:solidFill>
                  <a:srgbClr val="231F20"/>
                </a:solidFill>
                <a:latin typeface="Segoe UI"/>
                <a:cs typeface="Segoe UI"/>
              </a:rPr>
              <a:t>spectroscope</a:t>
            </a:r>
          </a:p>
          <a:p>
            <a:r>
              <a:rPr lang="en-IN" sz="2000" dirty="0">
                <a:solidFill>
                  <a:srgbClr val="231F20"/>
                </a:solidFill>
                <a:latin typeface="Segoe UI"/>
                <a:cs typeface="Segoe UI"/>
              </a:rPr>
              <a:t>These</a:t>
            </a:r>
            <a:r>
              <a:rPr lang="en-IN" sz="20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0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IN" sz="20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000" dirty="0">
                <a:solidFill>
                  <a:srgbClr val="231F20"/>
                </a:solidFill>
                <a:latin typeface="Segoe UI"/>
                <a:cs typeface="Segoe UI"/>
              </a:rPr>
              <a:t>always</a:t>
            </a:r>
            <a:r>
              <a:rPr lang="en-IN" sz="20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000" dirty="0">
                <a:solidFill>
                  <a:srgbClr val="231F20"/>
                </a:solidFill>
                <a:latin typeface="Segoe UI"/>
                <a:cs typeface="Segoe UI"/>
              </a:rPr>
              <a:t>discontinuous.</a:t>
            </a:r>
            <a:endParaRPr lang="en-IN" sz="2000" dirty="0">
              <a:latin typeface="Segoe UI"/>
              <a:cs typeface="Segoe UI"/>
            </a:endParaRPr>
          </a:p>
          <a:p>
            <a:endParaRPr lang="en-IN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ATOMIC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SPECTRA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HYDROGEN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944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Atomic Spectra of Hydrogen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1553105"/>
              </p:ext>
            </p:extLst>
          </p:nvPr>
        </p:nvGraphicFramePr>
        <p:xfrm>
          <a:off x="228600" y="2286000"/>
          <a:ext cx="8305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286000"/>
                <a:gridCol w="2286000"/>
                <a:gridCol w="160020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Spectral </a:t>
                      </a:r>
                      <a:endParaRPr lang="en-IN" dirty="0"/>
                    </a:p>
                    <a:p>
                      <a:pPr algn="ctr"/>
                      <a:r>
                        <a:rPr lang="en-IN" dirty="0" smtClean="0"/>
                        <a:t>Series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Appearing</a:t>
                      </a:r>
                      <a:endParaRPr lang="en-IN" dirty="0"/>
                    </a:p>
                    <a:p>
                      <a:pPr algn="ctr"/>
                      <a:r>
                        <a:rPr lang="en-IN" dirty="0" smtClean="0"/>
                        <a:t>Region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Value of n1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Value ofn2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Lyman</a:t>
                      </a:r>
                      <a:r>
                        <a:rPr sz="1800" spc="-4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Ultraviolet</a:t>
                      </a:r>
                      <a:r>
                        <a:rPr sz="1800" spc="-4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</a:tr>
              <a:tr h="370840"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Balmer</a:t>
                      </a:r>
                      <a:r>
                        <a:rPr sz="1800" spc="-5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Visible</a:t>
                      </a:r>
                      <a:r>
                        <a:rPr sz="1800" spc="-4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</a:tr>
              <a:tr h="370840"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Paschen</a:t>
                      </a:r>
                      <a:r>
                        <a:rPr sz="1800" spc="-4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Infrared</a:t>
                      </a:r>
                      <a:r>
                        <a:rPr sz="1800" spc="-4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</a:tr>
              <a:tr h="370840"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Brackett</a:t>
                      </a:r>
                      <a:r>
                        <a:rPr sz="1800" spc="-5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Infrared</a:t>
                      </a:r>
                      <a:r>
                        <a:rPr sz="1800" spc="-4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</a:tr>
              <a:tr h="370840">
                <a:tc>
                  <a:txBody>
                    <a:bodyPr/>
                    <a:lstStyle/>
                    <a:p>
                      <a:pPr marL="5080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Pfund</a:t>
                      </a:r>
                      <a:r>
                        <a:rPr sz="1800" spc="-4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Infrared</a:t>
                      </a:r>
                      <a:r>
                        <a:rPr sz="1800" spc="-4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33655" marB="0"/>
                </a:tc>
              </a:tr>
              <a:tr h="370840"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Humphrey</a:t>
                      </a:r>
                      <a:r>
                        <a:rPr sz="1800" spc="-3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series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Far-infrared</a:t>
                      </a:r>
                      <a:r>
                        <a:rPr sz="1800" spc="-3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region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n-IN" sz="1800" dirty="0" smtClean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2,</a:t>
                      </a:r>
                      <a:r>
                        <a:rPr sz="18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4,</a:t>
                      </a:r>
                      <a:r>
                        <a:rPr sz="1800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5,…..</a:t>
                      </a:r>
                      <a:endParaRPr sz="1800" dirty="0">
                        <a:latin typeface="Segoe UI"/>
                        <a:cs typeface="Segoe UI"/>
                      </a:endParaRPr>
                    </a:p>
                  </a:txBody>
                  <a:tcPr marL="0" marR="0" marT="2349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7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9848" cy="1371600"/>
          </a:xfrm>
        </p:spPr>
        <p:txBody>
          <a:bodyPr>
            <a:normAutofit/>
          </a:bodyPr>
          <a:lstStyle/>
          <a:p>
            <a:r>
              <a:rPr lang="en-IN" sz="3600" b="1" spc="-5" dirty="0">
                <a:solidFill>
                  <a:srgbClr val="231F20"/>
                </a:solidFill>
                <a:latin typeface="Segoe UI"/>
                <a:cs typeface="Segoe UI"/>
              </a:rPr>
              <a:t>BOHR’S</a:t>
            </a:r>
            <a:r>
              <a:rPr lang="en-IN" sz="3600" b="1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-5" dirty="0">
                <a:solidFill>
                  <a:srgbClr val="231F20"/>
                </a:solidFill>
                <a:latin typeface="Segoe UI"/>
                <a:cs typeface="Segoe UI"/>
              </a:rPr>
              <a:t>ATOMIC</a:t>
            </a:r>
            <a:r>
              <a:rPr lang="en-IN" sz="3600" b="1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dirty="0">
                <a:solidFill>
                  <a:srgbClr val="231F20"/>
                </a:solidFill>
                <a:latin typeface="Segoe UI"/>
                <a:cs typeface="Segoe UI"/>
              </a:rPr>
              <a:t>MODEL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231F20"/>
                </a:solidFill>
                <a:latin typeface="Segoe UI"/>
                <a:cs typeface="Segoe UI"/>
              </a:rPr>
              <a:t> 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has a nucleus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where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all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protons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neutrons are present.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size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nucleus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very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small.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 present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at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center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</a:t>
            </a:r>
            <a:r>
              <a:rPr lang="en-US" sz="2800" spc="-5" dirty="0" smtClean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800" dirty="0" smtClean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Negatively charged electrons are revolving around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nucleus.</a:t>
            </a: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When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remains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any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one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stationary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orbits,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does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not</a:t>
            </a:r>
            <a:r>
              <a:rPr lang="en-US" sz="2800" spc="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lose</a:t>
            </a:r>
            <a:r>
              <a:rPr lang="en-US" sz="2800" spc="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  <a:r>
              <a:rPr lang="en-US" sz="2800" spc="-15" dirty="0" smtClean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Each</a:t>
            </a:r>
            <a:r>
              <a:rPr lang="en-US" sz="2800" spc="1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stationary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orbit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associated</a:t>
            </a:r>
            <a:r>
              <a:rPr lang="en-US" sz="2800" spc="1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with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1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definite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amount</a:t>
            </a:r>
            <a:r>
              <a:rPr lang="en-US" sz="2800" spc="1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1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5" dirty="0" smtClean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418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Limitations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Bohr’s</a:t>
            </a:r>
            <a:r>
              <a:rPr lang="en-IN" sz="3600" b="1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Model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It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does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not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explain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spectra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multi-electron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atoms.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Bohr’s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theory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does not explain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fine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spectra 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even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hydrogen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atom.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Spectral lines split into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group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inner lines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under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influence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magnetic field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(Zeeman effect) and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electric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field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(Stark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effect); but,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Bohr’s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theory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does not explain this.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Bohr’s 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theory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 err="1" smtClean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800" dirty="0" err="1" smtClean="0">
                <a:solidFill>
                  <a:srgbClr val="231F20"/>
                </a:solidFill>
                <a:latin typeface="Segoe UI"/>
                <a:cs typeface="Segoe UI"/>
              </a:rPr>
              <a:t>nt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agreement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with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Heisenberg’s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uncertainty</a:t>
            </a:r>
            <a:r>
              <a:rPr lang="en-US" sz="2800" spc="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principle.</a:t>
            </a:r>
            <a:endParaRPr lang="en-US" sz="28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717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  <a:t>Principal Quantum </a:t>
            </a:r>
            <a:r>
              <a:rPr lang="en-IN" sz="3600" b="1" spc="10" dirty="0" smtClean="0">
                <a:solidFill>
                  <a:srgbClr val="231F20"/>
                </a:solidFill>
                <a:latin typeface="Segoe UI"/>
                <a:cs typeface="Segoe UI"/>
              </a:rPr>
              <a:t>Number</a:t>
            </a:r>
            <a:r>
              <a:rPr lang="en-IN" sz="1250" dirty="0" smtClean="0">
                <a:latin typeface="Segoe UI"/>
                <a:cs typeface="Segoe UI"/>
              </a:rPr>
              <a:t/>
            </a:r>
            <a:br>
              <a:rPr lang="en-IN" sz="1250" dirty="0" smtClean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This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is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denoted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n, an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integer.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values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are from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1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to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n.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1 K Shell</a:t>
            </a: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n’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represents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major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shell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to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which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electron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belongs.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values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‘n’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signify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size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level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major 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shells.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Angular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momentum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can be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calculated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using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principal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quantum </a:t>
            </a:r>
            <a:r>
              <a:rPr lang="en-US" sz="2800" spc="5" dirty="0" smtClean="0">
                <a:solidFill>
                  <a:srgbClr val="231F20"/>
                </a:solidFill>
                <a:latin typeface="Segoe UI"/>
                <a:cs typeface="Segoe UI"/>
              </a:rPr>
              <a:t>number.</a:t>
            </a: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As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value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‘n’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increases,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energy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increases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thus,</a:t>
            </a:r>
            <a:r>
              <a:rPr lang="en-US" sz="28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electron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less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tightly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held</a:t>
            </a:r>
            <a:r>
              <a:rPr lang="en-US" sz="28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with </a:t>
            </a:r>
            <a:r>
              <a:rPr lang="en-US" sz="2800" spc="-254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 smtClean="0">
                <a:solidFill>
                  <a:srgbClr val="231F20"/>
                </a:solidFill>
                <a:latin typeface="Segoe UI"/>
                <a:cs typeface="Segoe UI"/>
              </a:rPr>
              <a:t>nucleus.</a:t>
            </a:r>
            <a:endParaRPr lang="en-US" sz="2800" spc="5" dirty="0" smtClean="0">
              <a:solidFill>
                <a:srgbClr val="231F20"/>
              </a:solidFill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16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/>
            </a:r>
            <a:b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</a:br>
            <a:r>
              <a:rPr lang="en-IN" sz="3600" b="1" spc="5" dirty="0" smtClean="0">
                <a:solidFill>
                  <a:srgbClr val="231F20"/>
                </a:solidFill>
                <a:latin typeface="Segoe UI"/>
                <a:cs typeface="Segoe UI"/>
              </a:rPr>
              <a:t>Azimuthal</a:t>
            </a:r>
            <a:r>
              <a:rPr lang="en-IN" sz="3600" b="1" spc="15" dirty="0" smtClean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3600" b="1" spc="5" dirty="0">
                <a:solidFill>
                  <a:srgbClr val="231F20"/>
                </a:solidFill>
                <a:latin typeface="Segoe UI"/>
                <a:cs typeface="Segoe UI"/>
              </a:rPr>
              <a:t>Quantum</a:t>
            </a:r>
            <a:r>
              <a:rPr lang="en-IN" sz="3600" b="1" spc="10" dirty="0">
                <a:solidFill>
                  <a:srgbClr val="231F20"/>
                </a:solidFill>
                <a:latin typeface="Segoe UI"/>
                <a:cs typeface="Segoe UI"/>
              </a:rPr>
              <a:t> Number</a:t>
            </a:r>
            <a:r>
              <a:rPr lang="en-IN" sz="3600" dirty="0">
                <a:latin typeface="Segoe UI"/>
                <a:cs typeface="Segoe UI"/>
              </a:rPr>
              <a:t/>
            </a:r>
            <a:br>
              <a:rPr lang="en-IN" sz="3600" dirty="0">
                <a:latin typeface="Segoe UI"/>
                <a:cs typeface="Segoe UI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This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is</a:t>
            </a:r>
            <a:r>
              <a:rPr lang="en-US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denoted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values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are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from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0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to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(n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−</a:t>
            </a:r>
            <a:r>
              <a:rPr lang="en-US" sz="28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1)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IN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IN" sz="2800" i="1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IN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0,</a:t>
            </a:r>
            <a:r>
              <a:rPr lang="en-IN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s-sub-shell,</a:t>
            </a:r>
            <a:r>
              <a:rPr lang="en-IN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spherical</a:t>
            </a:r>
            <a:endParaRPr lang="en-IN" sz="2800" dirty="0">
              <a:latin typeface="Segoe UI"/>
              <a:cs typeface="Segoe UI"/>
            </a:endParaRPr>
          </a:p>
          <a:p>
            <a:r>
              <a:rPr lang="en-IN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IN" sz="2800" i="1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Segoe UI"/>
                <a:cs typeface="Segoe UI"/>
              </a:rPr>
              <a:t>=</a:t>
            </a:r>
            <a:r>
              <a:rPr lang="en-IN" sz="28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spc="-5" dirty="0">
                <a:solidFill>
                  <a:srgbClr val="231F20"/>
                </a:solidFill>
                <a:latin typeface="Segoe UI"/>
                <a:cs typeface="Segoe UI"/>
              </a:rPr>
              <a:t>1,</a:t>
            </a:r>
            <a:r>
              <a:rPr lang="en-IN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Segoe UI"/>
                <a:cs typeface="Segoe UI"/>
              </a:rPr>
              <a:t>p-sub-shell,</a:t>
            </a:r>
            <a:r>
              <a:rPr lang="en-IN" sz="28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Segoe UI"/>
                <a:cs typeface="Segoe UI"/>
              </a:rPr>
              <a:t>dumbbell</a:t>
            </a:r>
            <a:endParaRPr lang="en-IN" sz="2800" dirty="0">
              <a:latin typeface="Segoe UI"/>
              <a:cs typeface="Segoe UI"/>
            </a:endParaRPr>
          </a:p>
          <a:p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For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given value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n,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total values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‘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’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are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n.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values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Segoe UI"/>
                <a:cs typeface="Segoe UI"/>
              </a:rPr>
              <a:t>l</a:t>
            </a:r>
            <a:r>
              <a:rPr lang="en-US" sz="2800" i="1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signify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the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shape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and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energy level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sub-shells in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major 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shell.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angular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momentum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electron in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an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orbital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is given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by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 err="1">
                <a:solidFill>
                  <a:srgbClr val="231F20"/>
                </a:solidFill>
                <a:latin typeface="Segoe UI"/>
                <a:cs typeface="Segoe UI"/>
              </a:rPr>
              <a:t>nh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/2</a:t>
            </a:r>
            <a:r>
              <a:rPr lang="en-US" sz="2800" dirty="0">
                <a:solidFill>
                  <a:srgbClr val="231F20"/>
                </a:solidFill>
                <a:latin typeface="Symbol"/>
                <a:cs typeface="Symbol"/>
              </a:rPr>
              <a:t>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lang="en-US" sz="2800" dirty="0">
              <a:latin typeface="Segoe UI"/>
              <a:cs typeface="Segoe UI"/>
            </a:endParaRPr>
          </a:p>
          <a:p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energy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level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for 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sub-shells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of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 a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shell shows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the order: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s</a:t>
            </a:r>
            <a:r>
              <a:rPr lang="en-US" sz="28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&lt;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p &lt;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d &lt;</a:t>
            </a:r>
            <a:r>
              <a:rPr lang="en-US" sz="28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Segoe UI"/>
                <a:cs typeface="Segoe UI"/>
              </a:rPr>
              <a:t>f</a:t>
            </a:r>
            <a:endParaRPr lang="en-US" sz="2800" dirty="0">
              <a:latin typeface="Segoe UI"/>
              <a:cs typeface="Segoe UI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8388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1135</Words>
  <Application>Microsoft Office PowerPoint</Application>
  <PresentationFormat>On-screen Show 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Arts,Science and Commerce College Mokhada</vt:lpstr>
      <vt:lpstr>A T O M I C S T R U C T U R E</vt:lpstr>
      <vt:lpstr>Dalton’s Atomic Theory </vt:lpstr>
      <vt:lpstr>ATOMIC SPECTRA OF HYDROGEN </vt:lpstr>
      <vt:lpstr>Atomic Spectra of Hydrogen</vt:lpstr>
      <vt:lpstr>BOHR’S ATOMIC MODEL </vt:lpstr>
      <vt:lpstr>Limitations of Bohr’s Model </vt:lpstr>
      <vt:lpstr>Principal Quantum Number </vt:lpstr>
      <vt:lpstr>      Azimuthal Quantum Number </vt:lpstr>
      <vt:lpstr>Magnetic Quantum Number </vt:lpstr>
      <vt:lpstr>Spin Quantum Number </vt:lpstr>
      <vt:lpstr>PAULI’S EXCLUSION PRINCIPLE </vt:lpstr>
      <vt:lpstr>AUFBAU PRINCIPLE </vt:lpstr>
      <vt:lpstr>HUND’S RULE OF MAXIMUM MULTIPLICITY</vt:lpstr>
      <vt:lpstr>   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Arts,Science and Commerce College Mokhada</dc:title>
  <dc:creator>dell</dc:creator>
  <cp:lastModifiedBy>dell</cp:lastModifiedBy>
  <cp:revision>24</cp:revision>
  <dcterms:created xsi:type="dcterms:W3CDTF">2006-08-16T00:00:00Z</dcterms:created>
  <dcterms:modified xsi:type="dcterms:W3CDTF">2022-11-05T05:21:35Z</dcterms:modified>
</cp:coreProperties>
</file>